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65" r:id="rId1"/>
  </p:sldMasterIdLst>
  <p:notesMasterIdLst>
    <p:notesMasterId r:id="rId42"/>
  </p:notesMasterIdLst>
  <p:sldIdLst>
    <p:sldId id="257" r:id="rId2"/>
    <p:sldId id="315" r:id="rId3"/>
    <p:sldId id="313" r:id="rId4"/>
    <p:sldId id="316" r:id="rId5"/>
    <p:sldId id="340" r:id="rId6"/>
    <p:sldId id="317" r:id="rId7"/>
    <p:sldId id="341" r:id="rId8"/>
    <p:sldId id="342" r:id="rId9"/>
    <p:sldId id="343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44" r:id="rId29"/>
    <p:sldId id="336" r:id="rId30"/>
    <p:sldId id="337" r:id="rId31"/>
    <p:sldId id="338" r:id="rId32"/>
    <p:sldId id="339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355" r:id="rId4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anose="02020404030301010803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aramond" panose="02020404030301010803" pitchFamily="18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>
        <p:scale>
          <a:sx n="95" d="100"/>
          <a:sy n="95" d="100"/>
        </p:scale>
        <p:origin x="111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64C16A6-AA7B-4775-BB36-F9368C1ADA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810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C795DBA-2672-4C8E-BA0A-7CC167C70482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086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36D541C-7E16-4B0D-B669-2DB29E0330A1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025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5705D33-21BB-4093-A541-A8B5F90FC9A2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0980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/>
          </a:extLst>
        </p:spPr>
      </p:pic>
      <p:grpSp>
        <p:nvGrpSpPr>
          <p:cNvPr id="5" name="Group 4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1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2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4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5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8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0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3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6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8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0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2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6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7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9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0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2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4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7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9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2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3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6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8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0" name="Date Placeholder 3"/>
          <p:cNvSpPr>
            <a:spLocks noGrp="1"/>
          </p:cNvSpPr>
          <p:nvPr>
            <p:ph type="dt" sz="half" idx="10"/>
          </p:nvPr>
        </p:nvSpPr>
        <p:spPr>
          <a:xfrm>
            <a:off x="5800725" y="541020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8" y="5410200"/>
            <a:ext cx="384333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275" y="5410200"/>
            <a:ext cx="57943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F2525-094B-47CA-831F-6FD521CDBF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62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EF7048-AFF5-485E-ACB8-4C5D2E19A5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36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D2EA8E-20A4-47AF-8BBE-C299FDAEDA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41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6913" y="719138"/>
            <a:ext cx="4572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sz="8000" dirty="0">
                <a:effectLst/>
              </a:rPr>
              <a:t>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16850" y="2765425"/>
            <a:ext cx="4572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sz="8000" dirty="0"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4BA200-7069-46E6-BD23-D91650C409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48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9CA8D-691A-4F7A-B6B7-4266D7CF53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51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C84A6B-52B7-466B-AA4B-5592CA4DCA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88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1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1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1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cap="all" baseline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3A0D8-7DF5-4B2E-8C2E-64F221CC82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99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86AA6D-1B1E-4AAF-A0DD-68254D5AED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697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6F4CDE-6F8B-4A96-9FF0-8F25376928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6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38F771-2329-468A-BBCC-035F44E6EC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82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5B827-7EF5-43C0-98AB-A686FE5B22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77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DCA1A-CA76-4D55-86EC-1AF3095053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77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8EC70-7E3A-4D84-B883-366D92CDA2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70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B85DD-1210-4A6E-9A6E-79337496C2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09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0E7069-386B-4B16-B47B-128267AA1C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44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6B3A9C-103A-4580-A83C-949990B532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722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defRPr lang="en-US"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77CC8D-BA63-4ACA-9430-1400DE31D2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51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/>
          </a:extLst>
        </p:spPr>
      </p:pic>
      <p:grpSp>
        <p:nvGrpSpPr>
          <p:cNvPr id="1027" name="Group 7"/>
          <p:cNvGrpSpPr>
            <a:grpSpLocks/>
          </p:cNvGrpSpPr>
          <p:nvPr/>
        </p:nvGrpSpPr>
        <p:grpSpPr bwMode="auto">
          <a:xfrm>
            <a:off x="-14288" y="0"/>
            <a:ext cx="9042401" cy="6858000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663" y="619125"/>
            <a:ext cx="7429500" cy="147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55663" y="2249488"/>
            <a:ext cx="7429500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763" y="58832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5663" y="5883275"/>
            <a:ext cx="4679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313" y="5883275"/>
            <a:ext cx="577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274F6C0-BFCD-4FF1-BBD2-A51C061748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700" r:id="rId1"/>
    <p:sldLayoutId id="2147484686" r:id="rId2"/>
    <p:sldLayoutId id="2147484687" r:id="rId3"/>
    <p:sldLayoutId id="2147484688" r:id="rId4"/>
    <p:sldLayoutId id="2147484689" r:id="rId5"/>
    <p:sldLayoutId id="2147484690" r:id="rId6"/>
    <p:sldLayoutId id="2147484691" r:id="rId7"/>
    <p:sldLayoutId id="2147484692" r:id="rId8"/>
    <p:sldLayoutId id="2147484693" r:id="rId9"/>
    <p:sldLayoutId id="2147484694" r:id="rId10"/>
    <p:sldLayoutId id="2147484695" r:id="rId11"/>
    <p:sldLayoutId id="2147484701" r:id="rId12"/>
    <p:sldLayoutId id="2147484696" r:id="rId13"/>
    <p:sldLayoutId id="2147484697" r:id="rId14"/>
    <p:sldLayoutId id="2147484702" r:id="rId15"/>
    <p:sldLayoutId id="2147484698" r:id="rId16"/>
    <p:sldLayoutId id="2147484699" r:id="rId17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9pPr>
    </p:titleStyle>
    <p:bodyStyle>
      <a:lvl1pPr marL="228600" indent="-228600" algn="l" rtl="0" eaLnBrk="1" fontAlgn="base" hangingPunct="1">
        <a:lnSpc>
          <a:spcPct val="120000"/>
        </a:lnSpc>
        <a:spcBef>
          <a:spcPts val="1000"/>
        </a:spcBef>
        <a:spcAft>
          <a:spcPct val="0"/>
        </a:spcAft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838200"/>
            <a:ext cx="7772400" cy="1920875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latin typeface="Book Antiqua" panose="02040602050305030304" pitchFamily="18" charset="0"/>
              </a:rPr>
              <a:t>Digital Logic Design</a:t>
            </a:r>
            <a:br>
              <a:rPr lang="en-US" dirty="0">
                <a:latin typeface="Book Antiqua" panose="02040602050305030304" pitchFamily="18" charset="0"/>
              </a:rPr>
            </a:br>
            <a:r>
              <a:rPr lang="en-US" dirty="0">
                <a:latin typeface="Book Antiqua" panose="02040602050305030304" pitchFamily="18" charset="0"/>
              </a:rPr>
              <a:t>EE(109)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2819400"/>
            <a:ext cx="7315200" cy="3733800"/>
          </a:xfrm>
        </p:spPr>
        <p:txBody>
          <a:bodyPr rtlCol="0"/>
          <a:lstStyle/>
          <a:p>
            <a:pPr algn="ctr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None/>
              <a:defRPr/>
            </a:pPr>
            <a:endParaRPr lang="en-US" sz="2400" dirty="0">
              <a:cs typeface="Angsana New" pitchFamily="18" charset="-34"/>
            </a:endParaRPr>
          </a:p>
          <a:p>
            <a:pPr algn="ctr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None/>
              <a:defRPr/>
            </a:pPr>
            <a:r>
              <a:rPr lang="en-US" dirty="0">
                <a:cs typeface="Angsana New" pitchFamily="18" charset="-34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71500" y="28575"/>
            <a:ext cx="83058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4000" b="1" i="1" dirty="0">
                <a:solidFill>
                  <a:schemeClr val="tx2"/>
                </a:solidFill>
                <a:latin typeface="Book Antiqua" pitchFamily="18" charset="0"/>
                <a:ea typeface="+mj-ea"/>
                <a:cs typeface="+mj-cs"/>
              </a:rPr>
              <a:t>Implementing Combinational Logic  </a:t>
            </a:r>
          </a:p>
        </p:txBody>
      </p:sp>
      <p:pic>
        <p:nvPicPr>
          <p:cNvPr id="174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47244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250825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441960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91000"/>
            <a:ext cx="30480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00600"/>
            <a:ext cx="463708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13" y="1981200"/>
            <a:ext cx="4090987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495800"/>
            <a:ext cx="4038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685800"/>
            <a:ext cx="5410200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255713"/>
            <a:ext cx="4959350" cy="262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38400"/>
            <a:ext cx="19812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79850"/>
            <a:ext cx="71628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05800" cy="1143000"/>
          </a:xfrm>
        </p:spPr>
        <p:txBody>
          <a:bodyPr/>
          <a:lstStyle/>
          <a:p>
            <a:pPr>
              <a:defRPr/>
            </a:pPr>
            <a:r>
              <a:rPr lang="en-US" b="1" i="1">
                <a:latin typeface="Book Antiqua" panose="02040602050305030304" pitchFamily="18" charset="0"/>
              </a:rPr>
              <a:t>Example 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853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86000"/>
            <a:ext cx="23622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57400"/>
            <a:ext cx="4029075" cy="327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19400"/>
            <a:ext cx="396240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457200" y="228600"/>
            <a:ext cx="8305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 algn="ctr">
              <a:defRPr/>
            </a:pPr>
            <a:r>
              <a:rPr lang="en-US" sz="5000" b="1" i="1">
                <a:solidFill>
                  <a:schemeClr val="tx2"/>
                </a:solidFill>
                <a:latin typeface="Book Antiqua" pitchFamily="18" charset="0"/>
                <a:ea typeface="+mj-ea"/>
                <a:cs typeface="+mj-cs"/>
              </a:rPr>
              <a:t>Example </a:t>
            </a:r>
            <a:endParaRPr lang="en-US" sz="5000" b="1" i="1" dirty="0">
              <a:solidFill>
                <a:schemeClr val="tx2"/>
              </a:solidFill>
              <a:latin typeface="Book Antiqua" pitchFamily="18" charset="0"/>
              <a:ea typeface="+mj-ea"/>
              <a:cs typeface="+mj-cs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594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4410075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2400"/>
            <a:ext cx="5618163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419600"/>
            <a:ext cx="2971800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54102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573088" y="42863"/>
            <a:ext cx="8305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 algn="ctr">
              <a:defRPr/>
            </a:pPr>
            <a:r>
              <a:rPr lang="en-US" sz="5000" b="1" i="1" dirty="0">
                <a:solidFill>
                  <a:schemeClr val="bg1"/>
                </a:solidFill>
                <a:latin typeface="Book Antiqua" pitchFamily="18" charset="0"/>
                <a:ea typeface="+mj-ea"/>
                <a:cs typeface="+mj-cs"/>
              </a:rPr>
              <a:t>Example 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752600"/>
            <a:ext cx="3773488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1200"/>
            <a:ext cx="46624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191000"/>
            <a:ext cx="3124200" cy="261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019675"/>
            <a:ext cx="30480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i="1">
                <a:latin typeface="Book Antiqua" panose="02040602050305030304" pitchFamily="18" charset="0"/>
              </a:rPr>
              <a:t>Alternate Logic gate Representations 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685800"/>
          </a:xfrm>
        </p:spPr>
        <p:txBody>
          <a:bodyPr/>
          <a:lstStyle/>
          <a:p>
            <a:pPr>
              <a:buFont typeface="Wingdings 2" panose="05020102010507070707" pitchFamily="18" charset="2"/>
              <a:buNone/>
            </a:pPr>
            <a:r>
              <a:rPr lang="en-US" altLang="en-US" i="1">
                <a:latin typeface="Book Antiqua" panose="02040602050305030304" pitchFamily="18" charset="0"/>
              </a:rPr>
              <a:t>The alternate symbol for each gate is obtained from the standard symbol by doing the following : </a:t>
            </a:r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9144000" cy="17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5538"/>
            <a:ext cx="9144000" cy="319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1944688" y="623888"/>
            <a:ext cx="6589712" cy="1281112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457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685800"/>
          </a:xfrm>
        </p:spPr>
        <p:txBody>
          <a:bodyPr/>
          <a:lstStyle/>
          <a:p>
            <a:pPr>
              <a:buFont typeface="Wingdings 2" panose="05020102010507070707" pitchFamily="18" charset="2"/>
              <a:buNone/>
            </a:pPr>
            <a:r>
              <a:rPr lang="en-US" altLang="en-US" b="1" i="1">
                <a:latin typeface="Book Antiqua" panose="02040602050305030304" pitchFamily="18" charset="0"/>
              </a:rPr>
              <a:t>Several point should be stressed regarding the logic symbol equivalences: 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38200"/>
            <a:ext cx="85344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85344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33600"/>
            <a:ext cx="8534400" cy="90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200400"/>
            <a:ext cx="8534400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TextBox 8"/>
          <p:cNvSpPr txBox="1">
            <a:spLocks noChangeArrowheads="1"/>
          </p:cNvSpPr>
          <p:nvPr/>
        </p:nvSpPr>
        <p:spPr bwMode="auto">
          <a:xfrm>
            <a:off x="0" y="4724400"/>
            <a:ext cx="87630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2000" b="1" i="1">
                <a:latin typeface="Book Antiqua" panose="02040602050305030304" pitchFamily="18" charset="0"/>
              </a:rPr>
              <a:t>Active Logic Levels: </a:t>
            </a:r>
            <a:r>
              <a:rPr lang="en-US" altLang="en-US" sz="2000" i="1">
                <a:latin typeface="Book Antiqua" panose="02040602050305030304" pitchFamily="18" charset="0"/>
              </a:rPr>
              <a:t>There are two active logic levels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2000" b="1" i="1">
                <a:latin typeface="Book Antiqua" panose="02040602050305030304" pitchFamily="18" charset="0"/>
              </a:rPr>
              <a:t>Active High : </a:t>
            </a:r>
            <a:r>
              <a:rPr lang="en-US" altLang="en-US" sz="2000" i="1">
                <a:latin typeface="Book Antiqua" panose="02040602050305030304" pitchFamily="18" charset="0"/>
              </a:rPr>
              <a:t>When an input or output line on a logic circuit symbol has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2000" i="1">
                <a:latin typeface="Book Antiqua" panose="02040602050305030304" pitchFamily="18" charset="0"/>
              </a:rPr>
              <a:t>no bubble on it ,that line is said to be active High.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2000" b="1" i="1">
                <a:latin typeface="Book Antiqua" panose="02040602050305030304" pitchFamily="18" charset="0"/>
              </a:rPr>
              <a:t>Active Low: </a:t>
            </a:r>
            <a:r>
              <a:rPr lang="en-US" altLang="en-US" sz="2000" i="1">
                <a:latin typeface="Book Antiqua" panose="02040602050305030304" pitchFamily="18" charset="0"/>
              </a:rPr>
              <a:t>When an input or output line does have a bubble on it ,that line is said to be active Low.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en-US" altLang="en-US" sz="200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i="1" dirty="0">
                <a:latin typeface="Book Antiqua" pitchFamily="18" charset="0"/>
              </a:rPr>
              <a:t>Logic Symbol Interpretation</a:t>
            </a:r>
          </a:p>
        </p:txBody>
      </p:sp>
      <p:pic>
        <p:nvPicPr>
          <p:cNvPr id="2662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73152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971800"/>
            <a:ext cx="7315200" cy="163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Box 8"/>
          <p:cNvSpPr txBox="1">
            <a:spLocks noChangeArrowheads="1"/>
          </p:cNvSpPr>
          <p:nvPr/>
        </p:nvSpPr>
        <p:spPr bwMode="auto">
          <a:xfrm>
            <a:off x="838200" y="4648200"/>
            <a:ext cx="807720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i="1">
                <a:latin typeface="Book Antiqua" panose="02040602050305030304" pitchFamily="18" charset="0"/>
              </a:rPr>
              <a:t>Word </a:t>
            </a:r>
            <a:r>
              <a:rPr lang="en-US" altLang="en-US" b="1" i="1">
                <a:latin typeface="Book Antiqua" panose="02040602050305030304" pitchFamily="18" charset="0"/>
              </a:rPr>
              <a:t>all </a:t>
            </a:r>
            <a:r>
              <a:rPr lang="en-US" altLang="en-US" i="1">
                <a:latin typeface="Book Antiqua" panose="02040602050305030304" pitchFamily="18" charset="0"/>
              </a:rPr>
              <a:t>used because of the AND symbol 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i="1">
                <a:latin typeface="Book Antiqua" panose="02040602050305030304" pitchFamily="18" charset="0"/>
              </a:rPr>
              <a:t>Word </a:t>
            </a:r>
            <a:r>
              <a:rPr lang="en-US" altLang="en-US" b="1" i="1">
                <a:latin typeface="Book Antiqua" panose="02040602050305030304" pitchFamily="18" charset="0"/>
              </a:rPr>
              <a:t>any </a:t>
            </a:r>
            <a:r>
              <a:rPr lang="en-US" altLang="en-US" i="1">
                <a:latin typeface="Book Antiqua" panose="02040602050305030304" pitchFamily="18" charset="0"/>
              </a:rPr>
              <a:t>used because of the OR  symbol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i="1">
                <a:latin typeface="Book Antiqua" panose="02040602050305030304" pitchFamily="18" charset="0"/>
              </a:rPr>
              <a:t>We can see that the two interpretations of the NAND symbols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i="1">
                <a:latin typeface="Book Antiqua" panose="02040602050305030304" pitchFamily="18" charset="0"/>
              </a:rPr>
              <a:t>in figure  are different ways of saying the same thing.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en-US" altLang="en-US" i="1">
              <a:latin typeface="Book Antiqua" panose="0204060205030503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en-US" altLang="en-US" sz="1800" i="1">
              <a:latin typeface="Book Antiqua" panose="0204060205030503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>
              <a:defRPr/>
            </a:pPr>
            <a:r>
              <a:rPr lang="en-US" b="1" i="1">
                <a:latin typeface="Book Antiqua" panose="02040602050305030304" pitchFamily="18" charset="0"/>
              </a:rPr>
              <a:t>Summary</a:t>
            </a:r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1440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762000" y="1828800"/>
            <a:ext cx="75438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6000">
                <a:latin typeface="Book Antiqua" panose="02040602050305030304" pitchFamily="18" charset="0"/>
                <a:cs typeface="Angsana New" pitchFamily="18" charset="-34"/>
              </a:rPr>
              <a:t>Chapter No:5 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6000">
                <a:latin typeface="Book Antiqua" panose="02040602050305030304" pitchFamily="18" charset="0"/>
                <a:cs typeface="Angsana New" pitchFamily="18" charset="-34"/>
              </a:rPr>
              <a:t>Combinational Logic Analysis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>
              <a:defRPr/>
            </a:pPr>
            <a:r>
              <a:rPr lang="en-US" b="1" i="1">
                <a:latin typeface="Book Antiqua" panose="02040602050305030304" pitchFamily="18" charset="0"/>
              </a:rPr>
              <a:t>Example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594360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76400"/>
            <a:ext cx="44958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209800"/>
            <a:ext cx="2895600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57600"/>
            <a:ext cx="4495800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962400"/>
            <a:ext cx="2667000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8382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i="1">
                <a:latin typeface="Book Antiqua" panose="02040602050305030304" pitchFamily="18" charset="0"/>
              </a:rPr>
              <a:t>Which Gate Representation to use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228600" y="2057400"/>
            <a:ext cx="8229600" cy="838200"/>
          </a:xfrm>
        </p:spPr>
        <p:txBody>
          <a:bodyPr/>
          <a:lstStyle/>
          <a:p>
            <a:pPr>
              <a:buFont typeface="Wingdings 2" panose="05020102010507070707" pitchFamily="18" charset="2"/>
              <a:buNone/>
            </a:pPr>
            <a:r>
              <a:rPr lang="en-US" altLang="en-US" i="1">
                <a:latin typeface="Book Antiqua" panose="02040602050305030304" pitchFamily="18" charset="0"/>
              </a:rPr>
              <a:t>Proper use of alternate gate symbol in the circuit diagram can make the circuit operation much clearer.</a:t>
            </a:r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200400"/>
            <a:ext cx="4648200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TextBox 4"/>
          <p:cNvSpPr txBox="1">
            <a:spLocks noChangeArrowheads="1"/>
          </p:cNvSpPr>
          <p:nvPr/>
        </p:nvSpPr>
        <p:spPr bwMode="auto">
          <a:xfrm>
            <a:off x="304800" y="5842000"/>
            <a:ext cx="86391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2000" i="1">
                <a:latin typeface="Book Antiqua" panose="02040602050305030304" pitchFamily="18" charset="0"/>
              </a:rPr>
              <a:t>The circuit diagram uses the standard symbol for each of the NAND gates. While this  diagram is logically correct, it does not facilitate an understanding of how the circuit functions.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1219200"/>
          </a:xfrm>
        </p:spPr>
        <p:txBody>
          <a:bodyPr/>
          <a:lstStyle/>
          <a:p>
            <a:pPr>
              <a:buFont typeface="Wingdings 2" panose="05020102010507070707" pitchFamily="18" charset="2"/>
              <a:buNone/>
            </a:pPr>
            <a:r>
              <a:rPr lang="en-US" altLang="en-US" i="1">
                <a:latin typeface="Book Antiqua" panose="02040602050305030304" pitchFamily="18" charset="0"/>
              </a:rPr>
              <a:t>However , these circuits can be analyzed more easily to determine the circuit operation. For all circuits resultant Truth Table is same.  </a:t>
            </a:r>
            <a:r>
              <a:rPr lang="en-US" altLang="en-US"/>
              <a:t> </a:t>
            </a:r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48006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91000"/>
            <a:ext cx="4800600" cy="205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752600"/>
            <a:ext cx="2514600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TextBox 6"/>
          <p:cNvSpPr txBox="1">
            <a:spLocks noChangeArrowheads="1"/>
          </p:cNvSpPr>
          <p:nvPr/>
        </p:nvSpPr>
        <p:spPr bwMode="auto">
          <a:xfrm>
            <a:off x="1371600" y="3657600"/>
            <a:ext cx="958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Garamond" panose="02020404030301010803" pitchFamily="18" charset="0"/>
              </a:rPr>
              <a:t>Figure-b</a:t>
            </a:r>
          </a:p>
        </p:txBody>
      </p:sp>
      <p:sp>
        <p:nvSpPr>
          <p:cNvPr id="30727" name="TextBox 7"/>
          <p:cNvSpPr txBox="1">
            <a:spLocks noChangeArrowheads="1"/>
          </p:cNvSpPr>
          <p:nvPr/>
        </p:nvSpPr>
        <p:spPr bwMode="auto">
          <a:xfrm>
            <a:off x="1371600" y="6324600"/>
            <a:ext cx="987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Garamond" panose="02020404030301010803" pitchFamily="18" charset="0"/>
              </a:rPr>
              <a:t>Figure-c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3352800"/>
          </a:xfrm>
        </p:spPr>
        <p:txBody>
          <a:bodyPr>
            <a:normAutofit fontScale="70000" lnSpcReduction="20000"/>
          </a:bodyPr>
          <a:lstStyle/>
          <a:p>
            <a:pPr>
              <a:buFont typeface="Wingdings 2" panose="05020102010507070707" pitchFamily="18" charset="2"/>
              <a:buNone/>
              <a:defRPr/>
            </a:pPr>
            <a:r>
              <a:rPr lang="en-US" dirty="0">
                <a:latin typeface="Book Antiqua" pitchFamily="18" charset="0"/>
              </a:rPr>
              <a:t>The representation of the figure is obtained from original circuit  diagram by replacing  NAND gate 3 with its alternate symbol. </a:t>
            </a: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 dirty="0">
                <a:latin typeface="Book Antiqua" pitchFamily="18" charset="0"/>
              </a:rPr>
              <a:t>Output Z will  go active high  of X or Y is low.</a:t>
            </a: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 dirty="0">
                <a:latin typeface="Book Antiqua" pitchFamily="18" charset="0"/>
              </a:rPr>
              <a:t>X will go low only if A=B= 1 and Y will go low only if C=D= 1.</a:t>
            </a: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 dirty="0">
                <a:latin typeface="Book Antiqua" pitchFamily="18" charset="0"/>
              </a:rPr>
              <a:t>Putting this all together , we can describe the circuit operation as follows: </a:t>
            </a: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 b="1" dirty="0">
                <a:latin typeface="Book Antiqua" pitchFamily="18" charset="0"/>
              </a:rPr>
              <a:t>Output Z will go HIGH whenever either A=B=1 or C=D = 1 </a:t>
            </a:r>
          </a:p>
          <a:p>
            <a:pPr>
              <a:buFont typeface="Wingdings 2" panose="05020102010507070707" pitchFamily="18" charset="2"/>
              <a:buNone/>
              <a:defRPr/>
            </a:pPr>
            <a:endParaRPr lang="en-US" dirty="0">
              <a:latin typeface="Book Antiqua" pitchFamily="18" charset="0"/>
            </a:endParaRPr>
          </a:p>
          <a:p>
            <a:pPr>
              <a:buFont typeface="Wingdings 2" panose="05020102010507070707" pitchFamily="18" charset="2"/>
              <a:buNone/>
              <a:defRPr/>
            </a:pPr>
            <a:endParaRPr lang="en-US" dirty="0">
              <a:latin typeface="Book Antiqua" pitchFamily="18" charset="0"/>
            </a:endParaRP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 dirty="0">
                <a:latin typeface="Book Antiqua" pitchFamily="18" charset="0"/>
              </a:rPr>
              <a:t> </a:t>
            </a:r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276600"/>
            <a:ext cx="48006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Box 4"/>
          <p:cNvSpPr txBox="1">
            <a:spLocks noChangeArrowheads="1"/>
          </p:cNvSpPr>
          <p:nvPr/>
        </p:nvSpPr>
        <p:spPr bwMode="auto">
          <a:xfrm>
            <a:off x="3810000" y="5867400"/>
            <a:ext cx="1106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Garamond" panose="02020404030301010803" pitchFamily="18" charset="0"/>
              </a:rPr>
              <a:t>Figure - a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ChangeArrowheads="1"/>
          </p:cNvSpPr>
          <p:nvPr/>
        </p:nvSpPr>
        <p:spPr bwMode="auto">
          <a:xfrm>
            <a:off x="0" y="0"/>
            <a:ext cx="91440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>
                <a:latin typeface="Book Antiqua" panose="02040602050305030304" pitchFamily="18" charset="0"/>
              </a:rPr>
              <a:t>The representation of this figure is obtained from original circuit  diagram by replacing  NAND gate 1 and 2 with its alternate symbol.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>
                <a:latin typeface="Book Antiqua" panose="02040602050305030304" pitchFamily="18" charset="0"/>
              </a:rPr>
              <a:t>Output Z will  go active Low only when X = Y =1.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>
                <a:latin typeface="Book Antiqua" panose="02040602050305030304" pitchFamily="18" charset="0"/>
              </a:rPr>
              <a:t>X will go High only if A or B is low and Y will go High only if C or D is low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>
                <a:latin typeface="Book Antiqua" panose="02040602050305030304" pitchFamily="18" charset="0"/>
              </a:rPr>
              <a:t>Putting this all together , we can describe the circuit operation as follows: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b="1">
                <a:latin typeface="Book Antiqua" panose="02040602050305030304" pitchFamily="18" charset="0"/>
              </a:rPr>
              <a:t>Output Z will go LOW  only when  A or B is Low  and C or D is Low. 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0"/>
            <a:ext cx="51371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TextBox 5"/>
          <p:cNvSpPr txBox="1">
            <a:spLocks noChangeArrowheads="1"/>
          </p:cNvSpPr>
          <p:nvPr/>
        </p:nvSpPr>
        <p:spPr bwMode="auto">
          <a:xfrm>
            <a:off x="3733800" y="6400800"/>
            <a:ext cx="1138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Garamond" panose="02020404030301010803" pitchFamily="18" charset="0"/>
              </a:rPr>
              <a:t>Figure – c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200" b="1" i="1" dirty="0">
                <a:latin typeface="Book Antiqua" panose="02040602050305030304" pitchFamily="18" charset="0"/>
              </a:rPr>
              <a:t>Which Circuit Diagram Should be Used 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429296" y="495300"/>
            <a:ext cx="8458200" cy="4800600"/>
          </a:xfrm>
        </p:spPr>
        <p:txBody>
          <a:bodyPr/>
          <a:lstStyle/>
          <a:p>
            <a:pPr>
              <a:buFont typeface="Wingdings 2" panose="05020102010507070707" pitchFamily="18" charset="2"/>
              <a:buNone/>
            </a:pPr>
            <a:r>
              <a:rPr lang="en-US" altLang="en-US" i="1" dirty="0">
                <a:latin typeface="Book Antiqua" panose="02040602050305030304" pitchFamily="18" charset="0"/>
              </a:rPr>
              <a:t>The answer to this question depends on the particular function being performed by the circuit output. 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i="1" dirty="0">
                <a:latin typeface="Book Antiqua" panose="02040602050305030304" pitchFamily="18" charset="0"/>
              </a:rPr>
              <a:t>If the circuit is being used to cause some action (</a:t>
            </a:r>
            <a:r>
              <a:rPr lang="en-US" altLang="en-US" i="1" dirty="0" err="1">
                <a:latin typeface="Book Antiqua" panose="02040602050305030304" pitchFamily="18" charset="0"/>
              </a:rPr>
              <a:t>e.g</a:t>
            </a:r>
            <a:r>
              <a:rPr lang="en-US" altLang="en-US" i="1" dirty="0">
                <a:latin typeface="Book Antiqua" panose="02040602050305030304" pitchFamily="18" charset="0"/>
              </a:rPr>
              <a:t> , turn on an LED or activate another logic circuit) when output Z goes to the 1 state , then we say that Z is to be active –HIGH , and the circuit diagram of figure –b  should be used. </a:t>
            </a:r>
          </a:p>
          <a:p>
            <a:pPr>
              <a:buFont typeface="Wingdings 2" panose="05020102010507070707" pitchFamily="18" charset="2"/>
              <a:buNone/>
            </a:pPr>
            <a:endParaRPr lang="en-US" altLang="en-US" i="1" dirty="0">
              <a:latin typeface="Book Antiqua" panose="02040602050305030304" pitchFamily="18" charset="0"/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en-US" i="1" dirty="0">
              <a:latin typeface="Book Antiqua" panose="02040602050305030304" pitchFamily="18" charset="0"/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en-US" i="1" dirty="0">
              <a:latin typeface="Book Antiqua" panose="02040602050305030304" pitchFamily="18" charset="0"/>
            </a:endParaRPr>
          </a:p>
          <a:p>
            <a:pPr>
              <a:buFont typeface="Wingdings 2" panose="05020102010507070707" pitchFamily="18" charset="2"/>
              <a:buNone/>
            </a:pPr>
            <a:r>
              <a:rPr lang="en-US" altLang="en-US" i="1" dirty="0">
                <a:latin typeface="Book Antiqua" panose="02040602050305030304" pitchFamily="18" charset="0"/>
              </a:rPr>
              <a:t>On the other hand, if the circuit is being used to cause some when output Z goes to the 0 state , then we say that Z is to be active –LOW , and the circuit diagram of figure – c should be used. </a:t>
            </a:r>
          </a:p>
          <a:p>
            <a:pPr>
              <a:buFont typeface="Wingdings 2" panose="05020102010507070707" pitchFamily="18" charset="2"/>
              <a:buNone/>
            </a:pPr>
            <a:endParaRPr lang="en-US" altLang="en-US" dirty="0"/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804" y="3484808"/>
            <a:ext cx="2971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29000"/>
            <a:ext cx="3389313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pPr>
              <a:defRPr/>
            </a:pPr>
            <a:r>
              <a:rPr lang="en-US" b="1" i="1">
                <a:latin typeface="Book Antiqua" panose="02040602050305030304" pitchFamily="18" charset="0"/>
              </a:rPr>
              <a:t>Bubble Placement 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88392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1981200"/>
            <a:ext cx="46275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3200" b="1" i="1">
                <a:latin typeface="Book Antiqua" panose="02040602050305030304" pitchFamily="18" charset="0"/>
              </a:rPr>
              <a:t>Example: 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057400"/>
            <a:ext cx="7315200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46482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43200"/>
            <a:ext cx="450691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75225"/>
            <a:ext cx="9144000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609600"/>
          </a:xfrm>
        </p:spPr>
        <p:txBody>
          <a:bodyPr/>
          <a:lstStyle/>
          <a:p>
            <a:pPr>
              <a:defRPr/>
            </a:pPr>
            <a:r>
              <a:rPr lang="en-US" b="1" i="1" dirty="0">
                <a:latin typeface="Book Antiqua" pitchFamily="18" charset="0"/>
              </a:rPr>
              <a:t>Example: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4495800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609600"/>
          </a:xfrm>
        </p:spPr>
        <p:txBody>
          <a:bodyPr/>
          <a:lstStyle/>
          <a:p>
            <a:pPr>
              <a:defRPr/>
            </a:pPr>
            <a:r>
              <a:rPr lang="en-US" b="1" i="1" dirty="0">
                <a:latin typeface="Book Antiqua" pitchFamily="18" charset="0"/>
              </a:rPr>
              <a:t>Example: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4495800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447800"/>
            <a:ext cx="4648200" cy="311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5800"/>
            <a:ext cx="914400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i="1" dirty="0">
                <a:latin typeface="Book Antiqua" pitchFamily="18" charset="0"/>
              </a:rPr>
              <a:t>Analyzing Circuits </a:t>
            </a:r>
          </a:p>
        </p:txBody>
      </p:sp>
      <p:sp>
        <p:nvSpPr>
          <p:cNvPr id="37891" name="TextBox 6"/>
          <p:cNvSpPr txBox="1">
            <a:spLocks noChangeArrowheads="1"/>
          </p:cNvSpPr>
          <p:nvPr/>
        </p:nvSpPr>
        <p:spPr bwMode="auto">
          <a:xfrm>
            <a:off x="304800" y="914400"/>
            <a:ext cx="8534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 i="1">
                <a:latin typeface="Book Antiqua" panose="02040602050305030304" pitchFamily="18" charset="0"/>
              </a:rPr>
              <a:t>When a logic circuit schematic is drawn using the rules we followed in these examples, it is much easier for an engineer or technician (or student ) to follow the signal flow through the circuit and to determine the input condition that are needed to activate the output.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0" y="1752600"/>
            <a:ext cx="8686800" cy="457200"/>
          </a:xfrm>
        </p:spPr>
        <p:txBody>
          <a:bodyPr/>
          <a:lstStyle/>
          <a:p>
            <a:pPr>
              <a:buFont typeface="Wingdings 2" panose="05020102010507070707" pitchFamily="18" charset="2"/>
              <a:buNone/>
            </a:pPr>
            <a:r>
              <a:rPr lang="en-US" altLang="en-US" b="1" i="1">
                <a:latin typeface="Book Antiqua" panose="02040602050305030304" pitchFamily="18" charset="0"/>
              </a:rPr>
              <a:t>Example: 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28800"/>
            <a:ext cx="7315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514600"/>
            <a:ext cx="5181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48200"/>
            <a:ext cx="914400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ChangeArrowheads="1"/>
          </p:cNvSpPr>
          <p:nvPr/>
        </p:nvSpPr>
        <p:spPr bwMode="auto">
          <a:xfrm>
            <a:off x="1295400" y="1219200"/>
            <a:ext cx="7391400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defRPr/>
            </a:pPr>
            <a:r>
              <a:rPr lang="en-US" sz="2800" dirty="0">
                <a:solidFill>
                  <a:srgbClr val="000000"/>
                </a:solidFill>
                <a:latin typeface="Book Antiqua" panose="02040602050305030304" pitchFamily="18" charset="0"/>
              </a:rPr>
              <a:t>Basic Combinational Logic Circuits</a:t>
            </a:r>
          </a:p>
          <a:p>
            <a:pPr>
              <a:lnSpc>
                <a:spcPct val="100000"/>
              </a:lnSpc>
              <a:spcBef>
                <a:spcPct val="0"/>
              </a:spcBef>
              <a:buSzTx/>
              <a:defRPr/>
            </a:pPr>
            <a:r>
              <a:rPr lang="en-US" sz="2800" dirty="0">
                <a:solidFill>
                  <a:srgbClr val="000000"/>
                </a:solidFill>
                <a:latin typeface="Book Antiqua" panose="02040602050305030304" pitchFamily="18" charset="0"/>
              </a:rPr>
              <a:t>Implementing Combinational Logic</a:t>
            </a:r>
          </a:p>
          <a:p>
            <a:pPr>
              <a:lnSpc>
                <a:spcPct val="100000"/>
              </a:lnSpc>
              <a:spcBef>
                <a:spcPct val="0"/>
              </a:spcBef>
              <a:buSzTx/>
              <a:defRPr/>
            </a:pPr>
            <a:r>
              <a:rPr lang="en-US" sz="2800" dirty="0">
                <a:solidFill>
                  <a:srgbClr val="000000"/>
                </a:solidFill>
                <a:latin typeface="Book Antiqua" panose="02040602050305030304" pitchFamily="18" charset="0"/>
              </a:rPr>
              <a:t>The Universal Property of NAND and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Font typeface="Arial" panose="020B0604020202020204" pitchFamily="34" charset="0"/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Book Antiqua" panose="02040602050305030304" pitchFamily="18" charset="0"/>
              </a:rPr>
              <a:t>     NOR Gates</a:t>
            </a:r>
          </a:p>
          <a:p>
            <a:pPr>
              <a:lnSpc>
                <a:spcPct val="100000"/>
              </a:lnSpc>
              <a:spcBef>
                <a:spcPct val="0"/>
              </a:spcBef>
              <a:buSzTx/>
              <a:defRPr/>
            </a:pPr>
            <a:r>
              <a:rPr lang="en-US" sz="2800" dirty="0">
                <a:solidFill>
                  <a:srgbClr val="000000"/>
                </a:solidFill>
                <a:latin typeface="Book Antiqua" panose="02040602050305030304" pitchFamily="18" charset="0"/>
              </a:rPr>
              <a:t>Combinational Logic Using NAND and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buSzTx/>
              <a:buFont typeface="Arial" panose="020B0604020202020204" pitchFamily="34" charset="0"/>
              <a:buNone/>
              <a:defRPr/>
            </a:pPr>
            <a:r>
              <a:rPr lang="en-US" sz="2800" dirty="0">
                <a:solidFill>
                  <a:srgbClr val="000000"/>
                </a:solidFill>
                <a:latin typeface="Book Antiqua" panose="02040602050305030304" pitchFamily="18" charset="0"/>
              </a:rPr>
              <a:t>      NOR Gates</a:t>
            </a:r>
          </a:p>
          <a:p>
            <a:pPr>
              <a:lnSpc>
                <a:spcPct val="100000"/>
              </a:lnSpc>
              <a:spcBef>
                <a:spcPct val="0"/>
              </a:spcBef>
              <a:buSzTx/>
              <a:defRPr/>
            </a:pPr>
            <a:r>
              <a:rPr lang="en-US" sz="2800" dirty="0">
                <a:solidFill>
                  <a:srgbClr val="000000"/>
                </a:solidFill>
                <a:latin typeface="Book Antiqua" panose="02040602050305030304" pitchFamily="18" charset="0"/>
              </a:rPr>
              <a:t>Pulse Waveform Operation</a:t>
            </a:r>
            <a:endParaRPr lang="en-US" sz="2800" dirty="0">
              <a:latin typeface="Book Antiqua" panose="02040602050305030304" pitchFamily="18" charset="0"/>
            </a:endParaRPr>
          </a:p>
        </p:txBody>
      </p:sp>
      <p:sp>
        <p:nvSpPr>
          <p:cNvPr id="10243" name="Rectangle 2"/>
          <p:cNvSpPr>
            <a:spLocks noChangeArrowheads="1"/>
          </p:cNvSpPr>
          <p:nvPr/>
        </p:nvSpPr>
        <p:spPr bwMode="auto">
          <a:xfrm>
            <a:off x="2457450" y="228600"/>
            <a:ext cx="47625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3600" b="1">
                <a:solidFill>
                  <a:schemeClr val="bg1"/>
                </a:solidFill>
                <a:latin typeface="Book Antiqua" panose="02040602050305030304" pitchFamily="18" charset="0"/>
              </a:rPr>
              <a:t>CHAPTER OUTLINE</a:t>
            </a:r>
            <a:endParaRPr lang="en-US" altLang="en-US" sz="360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8600"/>
            <a:ext cx="51816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1800"/>
            <a:ext cx="91694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609600"/>
          </a:xfrm>
        </p:spPr>
        <p:txBody>
          <a:bodyPr/>
          <a:lstStyle/>
          <a:p>
            <a:pPr>
              <a:defRPr/>
            </a:pPr>
            <a:r>
              <a:rPr lang="en-US" b="1" i="1" dirty="0">
                <a:latin typeface="Book Antiqua" pitchFamily="18" charset="0"/>
              </a:rPr>
              <a:t>Example: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1943100" y="2133600"/>
            <a:ext cx="6591300" cy="3778250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399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0"/>
            <a:ext cx="9144000" cy="622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1944688" y="623888"/>
            <a:ext cx="6589712" cy="1281112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1943100" y="2133600"/>
            <a:ext cx="6591300" cy="3778250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409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083675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058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4000" b="1" i="1">
                <a:solidFill>
                  <a:srgbClr val="0070C0"/>
                </a:solidFill>
                <a:latin typeface="Book Antiqua" panose="02040602050305030304" pitchFamily="18" charset="0"/>
              </a:rPr>
              <a:t>Complete Design Procedure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460500"/>
            <a:ext cx="9144000" cy="4524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i="1" dirty="0">
                <a:latin typeface="Book Antiqua" pitchFamily="18" charset="0"/>
                <a:cs typeface="Arial" charset="0"/>
              </a:rPr>
              <a:t>Any logic problem can be solved using the following step by step procedure.</a:t>
            </a:r>
          </a:p>
          <a:p>
            <a:pPr>
              <a:defRPr/>
            </a:pPr>
            <a:endParaRPr lang="en-US" sz="2400" b="1" i="1" dirty="0">
              <a:latin typeface="Book Antiqua" pitchFamily="18" charset="0"/>
              <a:cs typeface="Arial" charset="0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400" b="1" i="1" dirty="0">
                <a:latin typeface="Book Antiqua" pitchFamily="18" charset="0"/>
                <a:cs typeface="Arial" charset="0"/>
              </a:rPr>
              <a:t>Interpret the problem and set up truth tables to describe its operation. 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400" b="1" i="1" dirty="0">
                <a:latin typeface="Book Antiqua" pitchFamily="18" charset="0"/>
                <a:cs typeface="Arial" charset="0"/>
              </a:rPr>
              <a:t>Write the AND(product) term for each case where the output is 1.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400" b="1" i="1" dirty="0">
                <a:latin typeface="Book Antiqua" pitchFamily="18" charset="0"/>
                <a:cs typeface="Arial" charset="0"/>
              </a:rPr>
              <a:t>Write the SOP expression for the output.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sz="2400" b="1" i="1" dirty="0">
              <a:latin typeface="Book Antiqua" pitchFamily="18" charset="0"/>
              <a:cs typeface="Arial" charset="0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400" b="1" i="1" dirty="0">
                <a:latin typeface="Book Antiqua" pitchFamily="18" charset="0"/>
                <a:cs typeface="Arial" charset="0"/>
              </a:rPr>
              <a:t>Simplify the output expression if possible.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sz="2400" b="1" i="1" dirty="0">
              <a:latin typeface="Book Antiqua" pitchFamily="18" charset="0"/>
              <a:cs typeface="Arial" charset="0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400" b="1" i="1" dirty="0">
                <a:latin typeface="Book Antiqua" pitchFamily="18" charset="0"/>
                <a:cs typeface="Arial" charset="0"/>
              </a:rPr>
              <a:t>Implement the circuit for the final, simplified expression.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590800" cy="533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i="1" dirty="0">
                <a:latin typeface="Book Antiqua" pitchFamily="18" charset="0"/>
              </a:rPr>
              <a:t>Example</a:t>
            </a:r>
            <a:r>
              <a:rPr lang="en-US" dirty="0"/>
              <a:t> 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6858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39624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68707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9800"/>
            <a:ext cx="68580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4572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685800"/>
            <a:ext cx="2362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0800"/>
            <a:ext cx="4572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76600"/>
            <a:ext cx="571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33800"/>
            <a:ext cx="457200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3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91000"/>
            <a:ext cx="4572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4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4400"/>
            <a:ext cx="4191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5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0"/>
            <a:ext cx="594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6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86200"/>
            <a:ext cx="45720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9600"/>
          </a:xfrm>
        </p:spPr>
        <p:txBody>
          <a:bodyPr/>
          <a:lstStyle/>
          <a:p>
            <a:pPr>
              <a:defRPr/>
            </a:pPr>
            <a:r>
              <a:rPr lang="en-US" b="1" i="1" dirty="0">
                <a:latin typeface="Book Antiqua" pitchFamily="18" charset="0"/>
              </a:rPr>
              <a:t>Example</a:t>
            </a:r>
            <a:endParaRPr lang="en-US" dirty="0"/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44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0"/>
            <a:ext cx="5334000" cy="36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572000"/>
            <a:ext cx="42672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95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19400" y="0"/>
            <a:ext cx="6324600" cy="571500"/>
          </a:xfrm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33400"/>
            <a:ext cx="6248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219200"/>
            <a:ext cx="3124200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828800"/>
            <a:ext cx="312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362200"/>
            <a:ext cx="312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1800"/>
            <a:ext cx="9144000" cy="171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48200"/>
            <a:ext cx="91440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9144000" cy="609600"/>
          </a:xfrm>
        </p:spPr>
        <p:txBody>
          <a:bodyPr/>
          <a:lstStyle/>
          <a:p>
            <a:pPr>
              <a:defRPr/>
            </a:pPr>
            <a:r>
              <a:rPr lang="en-US" b="1" i="1" dirty="0">
                <a:latin typeface="Book Antiqua" pitchFamily="18" charset="0"/>
              </a:rPr>
              <a:t>Example</a:t>
            </a:r>
            <a:endParaRPr lang="en-US" dirty="0"/>
          </a:p>
        </p:txBody>
      </p:sp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70"/>
          <a:stretch>
            <a:fillRect/>
          </a:stretch>
        </p:blipFill>
        <p:spPr bwMode="auto">
          <a:xfrm>
            <a:off x="0" y="685800"/>
            <a:ext cx="9144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98"/>
          <a:stretch>
            <a:fillRect/>
          </a:stretch>
        </p:blipFill>
        <p:spPr bwMode="auto">
          <a:xfrm>
            <a:off x="0" y="2678113"/>
            <a:ext cx="9144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1944688" y="623888"/>
            <a:ext cx="6589712" cy="1281112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4710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2438400"/>
          </a:xfrm>
        </p:spPr>
      </p:pic>
      <p:pic>
        <p:nvPicPr>
          <p:cNvPr id="4710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9144000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572000"/>
            <a:ext cx="457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0"/>
            <a:ext cx="7696200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295400"/>
            <a:ext cx="28956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62484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4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0"/>
            <a:ext cx="62515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5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91000"/>
            <a:ext cx="61468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0795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b="1" i="1">
                <a:latin typeface="Book Antiqua" panose="02040602050305030304" pitchFamily="18" charset="0"/>
              </a:rPr>
              <a:t>Basic Combinational Logic Circuits</a:t>
            </a:r>
            <a:endParaRPr lang="en-US" b="1" i="1">
              <a:solidFill>
                <a:schemeClr val="hlink"/>
              </a:solidFill>
              <a:latin typeface="Book Antiqua" panose="02040602050305030304" pitchFamily="18" charset="0"/>
            </a:endParaRPr>
          </a:p>
        </p:txBody>
      </p:sp>
      <p:sp>
        <p:nvSpPr>
          <p:cNvPr id="11267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990600" y="1296988"/>
            <a:ext cx="7696200" cy="4524375"/>
          </a:xfrm>
        </p:spPr>
        <p:txBody>
          <a:bodyPr/>
          <a:lstStyle/>
          <a:p>
            <a:r>
              <a:rPr lang="en-US" altLang="en-US" b="1"/>
              <a:t>AND-OR Logic</a:t>
            </a:r>
          </a:p>
        </p:txBody>
      </p:sp>
      <p:pic>
        <p:nvPicPr>
          <p:cNvPr id="4711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62200"/>
            <a:ext cx="5916613" cy="21336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130800"/>
            <a:ext cx="85344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1944688" y="623888"/>
            <a:ext cx="6589712" cy="1281112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4915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33400"/>
            <a:ext cx="9144000" cy="1527175"/>
          </a:xfrm>
        </p:spPr>
      </p:pic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0"/>
            <a:ext cx="1524000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4800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50" y="1676400"/>
            <a:ext cx="457835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91000"/>
            <a:ext cx="7688263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0"/>
            <a:ext cx="3886200" cy="930275"/>
          </a:xfrm>
        </p:spPr>
        <p:txBody>
          <a:bodyPr/>
          <a:lstStyle/>
          <a:p>
            <a:pPr>
              <a:defRPr/>
            </a:pPr>
            <a:r>
              <a:rPr lang="en-US" b="1" dirty="0">
                <a:latin typeface="Book Antiqua" panose="02040602050305030304" pitchFamily="18" charset="0"/>
              </a:rPr>
              <a:t>Example 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855663" y="2249488"/>
            <a:ext cx="7429500" cy="3541712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1229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38200"/>
            <a:ext cx="8763000" cy="587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328738" y="438150"/>
            <a:ext cx="8001000" cy="762000"/>
          </a:xfrm>
        </p:spPr>
        <p:txBody>
          <a:bodyPr>
            <a:normAutofit fontScale="90000"/>
          </a:bodyPr>
          <a:lstStyle/>
          <a:p>
            <a:pPr>
              <a:lnSpc>
                <a:spcPct val="60000"/>
              </a:lnSpc>
              <a:defRPr/>
            </a:pPr>
            <a:r>
              <a:rPr lang="en-US" b="1" i="1" dirty="0">
                <a:latin typeface="Book Antiqua" panose="02040602050305030304" pitchFamily="18" charset="0"/>
              </a:rPr>
              <a:t>Basic Combinational Logic Circuits</a:t>
            </a:r>
            <a:br>
              <a:rPr lang="en-US" b="1" i="1" dirty="0">
                <a:latin typeface="Book Antiqua" panose="02040602050305030304" pitchFamily="18" charset="0"/>
              </a:rPr>
            </a:br>
            <a:endParaRPr lang="en-US" sz="1800" b="1" i="1" dirty="0">
              <a:latin typeface="Book Antiqua" panose="02040602050305030304" pitchFamily="18" charset="0"/>
            </a:endParaRPr>
          </a:p>
        </p:txBody>
      </p:sp>
      <p:sp>
        <p:nvSpPr>
          <p:cNvPr id="13315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800100" y="1820863"/>
            <a:ext cx="7924800" cy="4525962"/>
          </a:xfrm>
        </p:spPr>
        <p:txBody>
          <a:bodyPr/>
          <a:lstStyle/>
          <a:p>
            <a:r>
              <a:rPr lang="en-US" altLang="en-US" b="1"/>
              <a:t>AND-OR Invert Logic</a:t>
            </a:r>
          </a:p>
        </p:txBody>
      </p:sp>
      <p:pic>
        <p:nvPicPr>
          <p:cNvPr id="4813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2438400"/>
            <a:ext cx="6867525" cy="211455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4914900"/>
            <a:ext cx="91440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663" y="619125"/>
            <a:ext cx="7429500" cy="147796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855663" y="2249488"/>
            <a:ext cx="7429500" cy="3541712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1434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749300"/>
            <a:ext cx="9091612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819400" y="0"/>
            <a:ext cx="3886200" cy="9302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defRPr/>
            </a:pPr>
            <a:r>
              <a:rPr lang="en-US" b="1" dirty="0">
                <a:latin typeface="Book Antiqua" panose="02040602050305030304" pitchFamily="18" charset="0"/>
              </a:rPr>
              <a:t>Example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663" y="619125"/>
            <a:ext cx="7429500" cy="147796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855663" y="2249488"/>
            <a:ext cx="7429500" cy="3541712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1536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960438"/>
            <a:ext cx="822960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819400" y="0"/>
            <a:ext cx="3886200" cy="9302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defRPr/>
            </a:pPr>
            <a:r>
              <a:rPr lang="en-US" b="1" dirty="0">
                <a:latin typeface="Book Antiqua" panose="02040602050305030304" pitchFamily="18" charset="0"/>
              </a:rPr>
              <a:t>Example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663" y="619125"/>
            <a:ext cx="7429500" cy="1477963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855663" y="2249488"/>
            <a:ext cx="7429500" cy="3541712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1638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1082675"/>
            <a:ext cx="8605837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819400" y="0"/>
            <a:ext cx="3886200" cy="9302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defRPr/>
            </a:pPr>
            <a:r>
              <a:rPr lang="en-US" b="1" dirty="0">
                <a:latin typeface="Book Antiqua" panose="02040602050305030304" pitchFamily="18" charset="0"/>
              </a:rPr>
              <a:t>Example 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p5 L-16&amp;17(5,6th Feb) [Compatibility Mode]" id="{0B653275-40DB-4505-A5F9-88EE3A871931}" vid="{74702A1E-8BBB-4DCF-8E87-2BCE5BD82D1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Chp5</Template>
  <TotalTime>0</TotalTime>
  <Words>750</Words>
  <Application>Microsoft Office PowerPoint</Application>
  <PresentationFormat>On-screen Show (4:3)</PresentationFormat>
  <Paragraphs>91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Book Antiqua</vt:lpstr>
      <vt:lpstr>Garamond</vt:lpstr>
      <vt:lpstr>Tw Cen MT</vt:lpstr>
      <vt:lpstr>Wingdings 2</vt:lpstr>
      <vt:lpstr>Circuit</vt:lpstr>
      <vt:lpstr>Digital Logic Design EE(109)</vt:lpstr>
      <vt:lpstr>PowerPoint Presentation</vt:lpstr>
      <vt:lpstr>PowerPoint Presentation</vt:lpstr>
      <vt:lpstr>Basic Combinational Logic Circuits</vt:lpstr>
      <vt:lpstr>Example </vt:lpstr>
      <vt:lpstr>Basic Combinational Logic Circuits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</vt:lpstr>
      <vt:lpstr>PowerPoint Presentation</vt:lpstr>
      <vt:lpstr>PowerPoint Presentation</vt:lpstr>
      <vt:lpstr>Alternate Logic gate Representations </vt:lpstr>
      <vt:lpstr>PowerPoint Presentation</vt:lpstr>
      <vt:lpstr>PowerPoint Presentation</vt:lpstr>
      <vt:lpstr>Logic Symbol Interpretation</vt:lpstr>
      <vt:lpstr>Summary</vt:lpstr>
      <vt:lpstr>Example</vt:lpstr>
      <vt:lpstr>Which Gate Representation to use</vt:lpstr>
      <vt:lpstr>PowerPoint Presentation</vt:lpstr>
      <vt:lpstr>PowerPoint Presentation</vt:lpstr>
      <vt:lpstr>PowerPoint Presentation</vt:lpstr>
      <vt:lpstr>Which Circuit Diagram Should be Used </vt:lpstr>
      <vt:lpstr>Bubble Placement </vt:lpstr>
      <vt:lpstr>Example:</vt:lpstr>
      <vt:lpstr>Example:</vt:lpstr>
      <vt:lpstr>Analyzing Circuits </vt:lpstr>
      <vt:lpstr>PowerPoint Presentation</vt:lpstr>
      <vt:lpstr>Example:</vt:lpstr>
      <vt:lpstr>PowerPoint Presentation</vt:lpstr>
      <vt:lpstr>Complete Design Procedure </vt:lpstr>
      <vt:lpstr>Example </vt:lpstr>
      <vt:lpstr>Example</vt:lpstr>
      <vt:lpstr>PowerPoint Presentation</vt:lpstr>
      <vt:lpstr>Example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Logic Design EE(109)</dc:title>
  <dc:creator>M. Arham Hussain Khan</dc:creator>
  <cp:lastModifiedBy>M. Arham Hussain Khan</cp:lastModifiedBy>
  <cp:revision>1</cp:revision>
  <cp:lastPrinted>1601-01-01T00:00:00Z</cp:lastPrinted>
  <dcterms:created xsi:type="dcterms:W3CDTF">2023-04-03T19:09:18Z</dcterms:created>
  <dcterms:modified xsi:type="dcterms:W3CDTF">2023-04-03T19:09:59Z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